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2" r:id="rId7"/>
    <p:sldId id="269" r:id="rId8"/>
    <p:sldId id="261" r:id="rId9"/>
    <p:sldId id="262" r:id="rId10"/>
    <p:sldId id="266" r:id="rId11"/>
    <p:sldId id="267" r:id="rId12"/>
    <p:sldId id="270" r:id="rId13"/>
    <p:sldId id="271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79" autoAdjust="0"/>
  </p:normalViewPr>
  <p:slideViewPr>
    <p:cSldViewPr>
      <p:cViewPr varScale="1">
        <p:scale>
          <a:sx n="75" d="100"/>
          <a:sy n="75" d="100"/>
        </p:scale>
        <p:origin x="16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E58B3-292E-42FE-8651-D6AEAFB094D5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DEC38-CE05-4FD2-AA1B-0760E30E6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들어가며</a:t>
            </a:r>
            <a:r>
              <a:rPr lang="en-US" altLang="ko-KR" dirty="0"/>
              <a:t>--</a:t>
            </a:r>
            <a:r>
              <a:rPr lang="ko-KR" altLang="en-US" dirty="0"/>
              <a:t>자신학화 여정의 필요를 절감하게 된 지점 </a:t>
            </a:r>
            <a:r>
              <a:rPr lang="en-US" altLang="ko-KR" dirty="0"/>
              <a:t>(also,</a:t>
            </a:r>
            <a:r>
              <a:rPr lang="en-US" altLang="ko-KR" baseline="0" dirty="0"/>
              <a:t> </a:t>
            </a:r>
            <a:r>
              <a:rPr lang="ko-KR" altLang="en-US" baseline="0" dirty="0"/>
              <a:t>장로의 회중기도 흉내내는 어린이</a:t>
            </a:r>
            <a:r>
              <a:rPr lang="en-US" altLang="ko-KR" baseline="0" dirty="0"/>
              <a:t>)</a:t>
            </a:r>
            <a:endParaRPr lang="en-US" altLang="ko-KR" dirty="0"/>
          </a:p>
          <a:p>
            <a:r>
              <a:rPr lang="ko-KR" altLang="en-US" dirty="0"/>
              <a:t>회심의 열매</a:t>
            </a:r>
            <a:r>
              <a:rPr lang="en-US" altLang="ko-KR" dirty="0"/>
              <a:t>(</a:t>
            </a:r>
            <a:r>
              <a:rPr lang="ko-KR" altLang="en-US" dirty="0"/>
              <a:t>눅 </a:t>
            </a:r>
            <a:r>
              <a:rPr lang="en-US" altLang="ko-KR" dirty="0"/>
              <a:t>3): </a:t>
            </a:r>
            <a:r>
              <a:rPr lang="ko-KR" altLang="en-US" dirty="0"/>
              <a:t>성령의 열매</a:t>
            </a:r>
            <a:r>
              <a:rPr lang="en-US" altLang="ko-KR" dirty="0"/>
              <a:t>(</a:t>
            </a:r>
            <a:r>
              <a:rPr lang="ko-KR" altLang="en-US" dirty="0"/>
              <a:t>갈 </a:t>
            </a:r>
            <a:r>
              <a:rPr lang="en-US" altLang="ko-KR" dirty="0"/>
              <a:t>5); </a:t>
            </a:r>
            <a:r>
              <a:rPr lang="ko-KR" altLang="en-US" dirty="0"/>
              <a:t>포도나무 비유</a:t>
            </a:r>
            <a:r>
              <a:rPr lang="en-US" altLang="ko-KR" dirty="0"/>
              <a:t>(</a:t>
            </a:r>
            <a:r>
              <a:rPr lang="ko-KR" altLang="en-US" dirty="0"/>
              <a:t>요 </a:t>
            </a:r>
            <a:r>
              <a:rPr lang="en-US" altLang="ko-KR" dirty="0"/>
              <a:t>15)—</a:t>
            </a:r>
            <a:r>
              <a:rPr lang="ko-KR" altLang="en-US" dirty="0"/>
              <a:t>정성적 열매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강영안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읽는다는 것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,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202-203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쪽</a:t>
            </a:r>
          </a:p>
          <a:p>
            <a:r>
              <a:rPr lang="ko-KR" altLang="en-US" dirty="0"/>
              <a:t>나찌정권의 위협으로부터 이 위대한 신학자를 보호하기 위해 </a:t>
            </a:r>
            <a:r>
              <a:rPr lang="en-US" altLang="ko-KR" dirty="0"/>
              <a:t>(</a:t>
            </a:r>
            <a:r>
              <a:rPr lang="ko-KR" altLang="en-US" dirty="0"/>
              <a:t>회퍼와 칼 바르트</a:t>
            </a:r>
            <a:r>
              <a:rPr lang="en-US" altLang="ko-KR" dirty="0"/>
              <a:t>, </a:t>
            </a:r>
            <a:r>
              <a:rPr lang="ko-KR" altLang="en-US" dirty="0"/>
              <a:t>마르틴 니묄러 등이 나찌정권에 저항하는 고백교회 세우고</a:t>
            </a:r>
            <a:r>
              <a:rPr lang="en-US" altLang="ko-KR" dirty="0"/>
              <a:t>, 1934</a:t>
            </a:r>
            <a:r>
              <a:rPr lang="ko-KR" altLang="en-US" dirty="0"/>
              <a:t>년 바르트가 기안한 </a:t>
            </a:r>
            <a:r>
              <a:rPr lang="en-US" altLang="ko-KR" dirty="0"/>
              <a:t>Barmen </a:t>
            </a:r>
            <a:r>
              <a:rPr lang="ko-KR" altLang="en-US" dirty="0"/>
              <a:t>신학선언으로 신학적 입장 정리</a:t>
            </a:r>
            <a:r>
              <a:rPr lang="en-US" altLang="ko-KR" dirty="0"/>
              <a:t>) </a:t>
            </a:r>
            <a:r>
              <a:rPr lang="ko-KR" altLang="en-US" dirty="0"/>
              <a:t>라인홀드 니버 등 미국 신학자들이 회퍼에게 뉴욕 유니온 신학교 강좌를 맡김</a:t>
            </a:r>
            <a:r>
              <a:rPr lang="en-US" altLang="ko-KR" dirty="0"/>
              <a:t>. </a:t>
            </a:r>
            <a:r>
              <a:rPr lang="ko-KR" altLang="en-US" dirty="0"/>
              <a:t>회퍼를 장기간 미국에 붙들어두기 원했으나</a:t>
            </a:r>
            <a:r>
              <a:rPr lang="en-US" altLang="ko-KR" dirty="0"/>
              <a:t>, </a:t>
            </a:r>
            <a:r>
              <a:rPr lang="ko-KR" altLang="en-US" dirty="0"/>
              <a:t>그의 인격적 성경 읽기는 그가 있어야 할 곳이 미국 아닌 독일임을 깨닫게 하여 짧은 기간 체류 후 귀국하고 만다</a:t>
            </a:r>
            <a:r>
              <a:rPr lang="en-US" altLang="ko-KR" dirty="0"/>
              <a:t>. </a:t>
            </a:r>
            <a:r>
              <a:rPr lang="ko-KR" altLang="en-US" dirty="0"/>
              <a:t>귀국을 결정하고 회퍼가 니버에게 보낸 편지</a:t>
            </a:r>
            <a:r>
              <a:rPr lang="en-US" altLang="ko-KR" dirty="0"/>
              <a:t>: “</a:t>
            </a:r>
            <a:r>
              <a:rPr lang="ko-KR" altLang="en-US" dirty="0"/>
              <a:t>미국으로 건너온 것은 나의 실수였습니다</a:t>
            </a:r>
            <a:r>
              <a:rPr lang="en-US" altLang="ko-KR" dirty="0"/>
              <a:t>. </a:t>
            </a:r>
            <a:r>
              <a:rPr lang="ko-KR" altLang="en-US" dirty="0"/>
              <a:t>나는 민족사의 이 힘든 시기를 독일에 있는 그리스도인들과 함께 겪지 않으면 안 됩니다</a:t>
            </a:r>
            <a:r>
              <a:rPr lang="en-US" altLang="ko-KR" dirty="0"/>
              <a:t>. </a:t>
            </a:r>
            <a:r>
              <a:rPr lang="ko-KR" altLang="en-US" dirty="0"/>
              <a:t>이 시대의 시련을 나의 민족과 함께하지 않는다면</a:t>
            </a:r>
            <a:r>
              <a:rPr lang="en-US" altLang="ko-KR" dirty="0"/>
              <a:t>, </a:t>
            </a:r>
            <a:r>
              <a:rPr lang="ko-KR" altLang="en-US" dirty="0"/>
              <a:t>나는 전후 독일에서 그리스도교적인 삶을 복구하는 일에 참여할 권리를 얻지 못할 것입니다</a:t>
            </a:r>
            <a:r>
              <a:rPr lang="en-US" altLang="ko-KR" dirty="0"/>
              <a:t>.”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주자학을 체계화한 주희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(1130-1200)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와 거의 동시대에 봉쇄수도회 카르투시오회 수사 기고 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2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세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(</a:t>
            </a:r>
            <a:r>
              <a:rPr lang="en-US" altLang="ko-KR" sz="1200" b="0" dirty="0" err="1">
                <a:latin typeface="Arial" pitchFamily="34" charset="0"/>
                <a:cs typeface="Arial" pitchFamily="34" charset="0"/>
              </a:rPr>
              <a:t>Guigo</a:t>
            </a:r>
            <a:r>
              <a:rPr lang="en-US" altLang="ko-KR" sz="1200" b="0" baseline="0" dirty="0">
                <a:latin typeface="Arial" pitchFamily="34" charset="0"/>
                <a:cs typeface="Arial" pitchFamily="34" charset="0"/>
              </a:rPr>
              <a:t> II, 1188</a:t>
            </a:r>
            <a:r>
              <a:rPr lang="ko-KR" altLang="en-US" sz="1200" b="0" baseline="0" dirty="0">
                <a:latin typeface="Arial" pitchFamily="34" charset="0"/>
                <a:cs typeface="Arial" pitchFamily="34" charset="0"/>
              </a:rPr>
              <a:t>년 사망</a:t>
            </a:r>
            <a:r>
              <a:rPr lang="en-US" altLang="ko-KR" sz="1200" b="0" baseline="0" dirty="0"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sz="1200" b="0" baseline="0" dirty="0">
                <a:latin typeface="Arial" pitchFamily="34" charset="0"/>
                <a:cs typeface="Arial" pitchFamily="34" charset="0"/>
              </a:rPr>
              <a:t>가 정리한 </a:t>
            </a:r>
            <a:r>
              <a:rPr lang="en-US" altLang="ko-KR" sz="1200" b="0" dirty="0" err="1">
                <a:latin typeface="Arial" pitchFamily="34" charset="0"/>
                <a:cs typeface="Arial" pitchFamily="34" charset="0"/>
              </a:rPr>
              <a:t>Lectio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0" dirty="0" err="1">
                <a:latin typeface="Arial" pitchFamily="34" charset="0"/>
                <a:cs typeface="Arial" pitchFamily="34" charset="0"/>
              </a:rPr>
              <a:t>Divina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는 알렉산드리아 교부 오리게네스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(185-254)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가 사용한 헬라표현 </a:t>
            </a:r>
            <a:r>
              <a:rPr lang="en-US" altLang="ko-KR" sz="1200" b="0" dirty="0" err="1">
                <a:latin typeface="Arial" pitchFamily="34" charset="0"/>
                <a:cs typeface="Arial" pitchFamily="34" charset="0"/>
              </a:rPr>
              <a:t>theia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0" dirty="0" err="1">
                <a:latin typeface="Arial" pitchFamily="34" charset="0"/>
                <a:cs typeface="Arial" pitchFamily="34" charset="0"/>
              </a:rPr>
              <a:t>anagnosis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를 라틴어로 번역한 말로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,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 이 전통은 중세 수도원에서 자리잡았지만 유대의 랍비들과 회당 전통을 통해 서양 문화권으로 전수된 일기방식 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강영안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읽는다는 것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, 121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쪽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, 130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쪽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PPT 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인용문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: 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강영안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읽는다는 것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,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208-209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쪽</a:t>
            </a:r>
            <a:endParaRPr lang="en-US" altLang="ko-KR" sz="1200" b="0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이어지는 문장</a:t>
            </a:r>
            <a:r>
              <a:rPr lang="en-US" altLang="ko-KR" sz="1200" b="0" dirty="0">
                <a:latin typeface="Arial" pitchFamily="34" charset="0"/>
                <a:cs typeface="Arial" pitchFamily="34" charset="0"/>
              </a:rPr>
              <a:t>: “</a:t>
            </a:r>
            <a:r>
              <a:rPr lang="ko-KR" altLang="en-US" sz="1200" b="0" dirty="0">
                <a:latin typeface="Arial" pitchFamily="34" charset="0"/>
                <a:cs typeface="Arial" pitchFamily="34" charset="0"/>
              </a:rPr>
              <a:t>이뿐 아니라</a:t>
            </a:r>
            <a:r>
              <a:rPr lang="en-US" altLang="ko-KR" sz="1200" b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1200" b="0" baseline="0" dirty="0">
                <a:latin typeface="Arial" pitchFamily="34" charset="0"/>
                <a:cs typeface="Arial" pitchFamily="34" charset="0"/>
              </a:rPr>
              <a:t>나의 자리</a:t>
            </a:r>
            <a:r>
              <a:rPr lang="en-US" altLang="ko-KR" sz="1200" b="0" baseline="0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0" baseline="0" dirty="0">
                <a:latin typeface="Arial" pitchFamily="34" charset="0"/>
                <a:cs typeface="Arial" pitchFamily="34" charset="0"/>
              </a:rPr>
              <a:t>내가 선 자리를 떠나 남의 자리에 서 볼 수 있어야 합니다</a:t>
            </a:r>
            <a:r>
              <a:rPr lang="en-US" altLang="ko-KR" sz="1200" b="0" baseline="0" dirty="0">
                <a:latin typeface="Arial" pitchFamily="34" charset="0"/>
                <a:cs typeface="Arial" pitchFamily="34" charset="0"/>
              </a:rPr>
              <a:t>… </a:t>
            </a:r>
            <a:r>
              <a:rPr lang="ko-KR" altLang="en-US" sz="1200" b="0" baseline="0" dirty="0">
                <a:latin typeface="Arial" pitchFamily="34" charset="0"/>
                <a:cs typeface="Arial" pitchFamily="34" charset="0"/>
              </a:rPr>
              <a:t>우리에게는 역지사지</a:t>
            </a:r>
            <a:r>
              <a:rPr lang="en-US" altLang="ko-KR" sz="1200" b="0" baseline="0" dirty="0"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sz="1200" b="0" baseline="0" dirty="0">
                <a:latin typeface="Arial" pitchFamily="34" charset="0"/>
                <a:cs typeface="Arial" pitchFamily="34" charset="0"/>
              </a:rPr>
              <a:t>易地思之</a:t>
            </a:r>
            <a:r>
              <a:rPr lang="en-US" altLang="ko-KR" sz="1200" b="0" baseline="0" dirty="0">
                <a:latin typeface="Arial" pitchFamily="34" charset="0"/>
                <a:cs typeface="Arial" pitchFamily="34" charset="0"/>
              </a:rPr>
              <a:t>)…”</a:t>
            </a:r>
            <a:endParaRPr lang="ko-KR" altLang="en-US" sz="1200" b="0" dirty="0">
              <a:latin typeface="Arial" pitchFamily="34" charset="0"/>
              <a:cs typeface="Arial" pitchFamily="34" charset="0"/>
            </a:endParaRPr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19</a:t>
            </a:r>
            <a:r>
              <a:rPr lang="ko-KR" altLang="en-US" dirty="0"/>
              <a:t>세기 사회복음에 대한 대반동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역사가 팀 스미스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(Timothy Smith)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가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'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거대 반동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(the Great Reversal)'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이라 명명한 이 흐름은 지난 백여 년간 복음주의 신앙의 이분법적 오류를 낳았고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1974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년 복음과 선교의 통전성 회복을 지향하며 출범한 로잔운동은 이에 대한 복음주의 교회의 회개와 개혁운동이라 할 수 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Conn, Harvey M. 1984. </a:t>
            </a:r>
            <a:r>
              <a:rPr lang="en-US" altLang="ko-KR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Eternal Word and Changing Worlds: Theology, Anthropology, and Mission in </a:t>
            </a:r>
            <a:r>
              <a:rPr lang="en-US" altLang="ko-KR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Trialogue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Grand Rapids: </a:t>
            </a:r>
            <a:r>
              <a:rPr lang="en-US" altLang="ko-K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Zondervan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Publishing Company. (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한국판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ko-KR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변화하는 세상과 불변의 말씀</a:t>
            </a:r>
            <a:r>
              <a:rPr lang="en-US" altLang="ko-K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한국사역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(1960-1972)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을 마치고 귀국한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그는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Westminster Theological Seminary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선교학 교수로 봉직하면서 </a:t>
            </a:r>
            <a:r>
              <a:rPr lang="en-US" altLang="ko-KR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Urban Mission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이라는 출중한 정기간행물 편집자로 활동했다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ko-K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초문화신학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ko-K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transcultural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theology)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또는 글로벌신학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으로 표현하기도 한다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간하배 및 히버트와 학문적으로 교류했던 크래프트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(Charles Kraft)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는 그런 의미에서 두 사람의 동지이자 비판의 대상이었다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크래프트는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세기말 소위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'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성령의 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물결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을 주장하며 북미주 복음주의 선교계에 돌풍을 일으킨 윔버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(John </a:t>
            </a:r>
            <a:r>
              <a:rPr lang="en-US" altLang="ko-K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Wimber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와그너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(Peter Wagner)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등과 더불어 문화의 상대성에 근거한 종족신학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(ethno-theology)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및 종족해석학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(ethno-hermeneutics)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을 견인하는 지도자였다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신학과 언어학에 기반한 성경번역 원리에 문화인류학을 접목한 언어학자 나이다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(Eugene </a:t>
            </a:r>
            <a:r>
              <a:rPr lang="en-US" altLang="ko-K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Nida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와 파이크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(Kenneth Pike)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이론을 다소 편향적으로 적용하고 확대한 크래프트의 주장에 대해 간하배와 히버트는 비판적 입장을 취했다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ko-KR" altLang="ko-KR" dirty="0"/>
              <a:t>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Kraft, Charles H. 1979. </a:t>
            </a:r>
            <a:r>
              <a:rPr lang="en-US" altLang="ko-KR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Christianity in Culture: A Study in Dynamic Biblical Theologizing in Cross-Cultural Perspective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ko-K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Maryknoll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altLang="ko-K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Orbis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atinLnBrk="1"/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간하배는 신학보다 인류학 및 인간문화에 더 무게중심을 두는 크래프트의 접근이 자칫 혼합주의로 빠질 뿐 아니라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문화적 주관성 강조가 객관적 진리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특별계시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를 조명하시는 성령의 역사를 혼란스럽게 만들고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지역신학을 보편신학보다 우위에 두는 위험이 있다고 지적했다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강영안</a:t>
            </a:r>
            <a:r>
              <a:rPr lang="en-US" altLang="ko-KR" dirty="0"/>
              <a:t>, </a:t>
            </a:r>
            <a:r>
              <a:rPr lang="ko-KR" altLang="en-US" dirty="0"/>
              <a:t>읽는다는 것</a:t>
            </a:r>
            <a:r>
              <a:rPr lang="en-US" altLang="ko-KR" dirty="0"/>
              <a:t>, IVP, 2020 (66-67</a:t>
            </a:r>
            <a:r>
              <a:rPr lang="ko-KR" altLang="en-US" dirty="0"/>
              <a:t>쪽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강영안</a:t>
            </a:r>
            <a:r>
              <a:rPr lang="en-US" altLang="ko-KR" dirty="0"/>
              <a:t>, </a:t>
            </a:r>
            <a:r>
              <a:rPr lang="ko-KR" altLang="en-US" dirty="0"/>
              <a:t>읽는다는 것</a:t>
            </a:r>
            <a:r>
              <a:rPr lang="en-US" altLang="ko-KR" dirty="0"/>
              <a:t>, IVP, 2020 (104-105</a:t>
            </a:r>
            <a:r>
              <a:rPr lang="ko-KR" altLang="en-US" dirty="0"/>
              <a:t>쪽</a:t>
            </a:r>
            <a:r>
              <a:rPr lang="en-US" altLang="ko-KR" dirty="0"/>
              <a:t>)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문제</a:t>
            </a:r>
            <a:r>
              <a:rPr lang="en-US" altLang="ko-KR" dirty="0"/>
              <a:t>: </a:t>
            </a:r>
            <a:r>
              <a:rPr lang="ko-KR" altLang="en-US" dirty="0"/>
              <a:t>성경을 수십번 수백번 읽어도 읽음의 현상이 채워지지 않은 경우가 많다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KAPC </a:t>
            </a:r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목회와 신학 포럼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(Zoom </a:t>
            </a:r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강영안 강의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: “</a:t>
            </a:r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목회자의 독서와 성경묵상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”), 2020</a:t>
            </a:r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년 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9</a:t>
            </a:r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월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일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  <a:p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저자의 의도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(</a:t>
            </a:r>
            <a:r>
              <a:rPr kumimoji="1" lang="en-US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intentio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1" lang="en-US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auctrois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), </a:t>
            </a:r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텍스트의 의미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(intention </a:t>
            </a:r>
            <a:r>
              <a:rPr kumimoji="1" lang="en-US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textualis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), </a:t>
            </a:r>
            <a:r>
              <a:rPr kumimoji="1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독자의 수용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(</a:t>
            </a:r>
            <a:r>
              <a:rPr kumimoji="1" lang="en-US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intentio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1" lang="en-US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lectoris</a:t>
            </a:r>
            <a:r>
              <a:rPr kumimoji="1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DEC38-CE05-4FD2-AA1B-0760E30E6BC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F74B-CD5F-426B-BF5C-16A13D61E9EA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14D4-B7B6-4C2A-ABB7-43EED6B446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196752"/>
            <a:ext cx="5688632" cy="1470025"/>
          </a:xfrm>
        </p:spPr>
        <p:txBody>
          <a:bodyPr>
            <a:noAutofit/>
          </a:bodyPr>
          <a:lstStyle/>
          <a:p>
            <a:r>
              <a:rPr lang="ko-KR" altLang="en-US" sz="5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자신학화 논의의 배경과 의의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104528"/>
          </a:xfrm>
        </p:spPr>
        <p:txBody>
          <a:bodyPr/>
          <a:lstStyle/>
          <a:p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정민영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이해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해석의 문제와 해결요건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96752"/>
            <a:ext cx="878497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	“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만일 무엇을 읽었는데도 읽은 바가 무슨 뜻인지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무엇을 지칭하는지 알아듣지 못한다면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…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 읽음의 현상이 채워지지 않았다고 해야 할 것입니다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.” </a:t>
            </a:r>
            <a:endParaRPr lang="en-US" altLang="ko-KR" sz="4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“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우리의 지성과 상상력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그리고 우리가 이해하는 전통과 이해의 역사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곧 우리가 소속된 하나의 해석 공동체가 이해의 가능 조건으로 작동합니다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.”</a:t>
            </a:r>
            <a:endParaRPr lang="ko-KR" altLang="en-US" sz="4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1404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“</a:t>
            </a:r>
            <a:r>
              <a:rPr kumimoji="1" lang="ko-K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객관주의와 주관주의의 위험을 경계해야 한다</a:t>
            </a:r>
            <a:r>
              <a:rPr kumimoji="1" lang="en-US" altLang="ko-KR" sz="4000" b="1" i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.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저자의 의도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텍스트의 의미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독자의 수용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이 세 측면 가운데 어느 하나</a:t>
            </a:r>
            <a:r>
              <a:rPr kumimoji="1" lang="ko-KR" altLang="en-US" sz="4000" b="1" i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만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일방적으로 강조하기 보다 이 세 측면이 서로 이어져야 할 것이다</a:t>
            </a:r>
            <a:r>
              <a:rPr kumimoji="1" lang="en-US" altLang="ko-KR" sz="4000" b="1" i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.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하나님의 구속사의 큰 윤곽의 이해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kumimoji="1" lang="ko-KR" altLang="en-US" sz="40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텍스트 이해</a:t>
            </a:r>
            <a:r>
              <a:rPr kumimoji="1" lang="en-US" altLang="ko-KR" sz="40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kumimoji="1" lang="ko-KR" altLang="en-US" sz="40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자기 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삶에의 적용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이 유기적으로 연결되어야 일방적인 해석의 오류에 빠지지 않는 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‘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인격적 읽기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’</a:t>
            </a:r>
            <a:r>
              <a:rPr kumimoji="1" lang="ko-KR" altLang="en-US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가 가능할 것이다</a:t>
            </a:r>
            <a:r>
              <a:rPr kumimoji="1" lang="en-US" altLang="ko-KR" sz="4000" b="1" i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.”</a:t>
            </a:r>
            <a:r>
              <a:rPr kumimoji="1" lang="en-US" altLang="ko-K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9552" y="485800"/>
            <a:ext cx="8013576" cy="1143000"/>
          </a:xfrm>
        </p:spPr>
        <p:txBody>
          <a:bodyPr>
            <a:noAutofit/>
          </a:bodyPr>
          <a:lstStyle/>
          <a:p>
            <a:pPr lvl="0"/>
            <a:r>
              <a:rPr kumimoji="1" lang="en-US" altLang="ko-KR" sz="4000" b="1" i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“</a:t>
            </a:r>
            <a:r>
              <a:rPr kumimoji="1" lang="ko-KR" altLang="en-US" sz="4000" b="1" i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율법에 무엇이라 기록되었으며</a:t>
            </a:r>
            <a:r>
              <a:rPr kumimoji="1" lang="en-US" altLang="ko-KR" sz="4000" b="1" i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kumimoji="1" lang="ko-KR" altLang="en-US" sz="4000" b="1" i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네가 어떻게 읽느냐</a:t>
            </a:r>
            <a:r>
              <a:rPr kumimoji="1" lang="en-US" altLang="ko-KR" sz="4000" b="1" i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?”</a:t>
            </a:r>
            <a:r>
              <a:rPr kumimoji="1" lang="en-US" altLang="ko-KR" sz="4000" b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(</a:t>
            </a:r>
            <a:r>
              <a:rPr kumimoji="1" lang="ko-KR" altLang="en-US" sz="4000" b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눅 </a:t>
            </a:r>
            <a:r>
              <a:rPr kumimoji="1" lang="en-US" altLang="ko-KR" sz="4000" b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10:26)</a:t>
            </a:r>
            <a:br>
              <a:rPr kumimoji="1" lang="en-US" altLang="ko-KR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</a:b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848" y="-27384"/>
            <a:ext cx="8229600" cy="836613"/>
          </a:xfrm>
        </p:spPr>
        <p:txBody>
          <a:bodyPr>
            <a:normAutofit/>
          </a:bodyPr>
          <a:lstStyle/>
          <a:p>
            <a:r>
              <a:rPr lang="en-US" altLang="ko-KR" sz="4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Bonhoeffer</a:t>
            </a:r>
            <a:r>
              <a:rPr lang="ko-KR" alt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의 </a:t>
            </a:r>
            <a:r>
              <a:rPr lang="en-US" altLang="ko-KR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ko-KR" alt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인격적 성경 읽기</a:t>
            </a:r>
            <a:r>
              <a:rPr lang="en-US" altLang="ko-KR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ko-KR" alt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80528" y="692696"/>
            <a:ext cx="9254678" cy="58769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40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“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독일과 독일교회가 처한 현실에 대한 분명한 인식과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자신의 소명과 책임에 대한 분명한 인식을 가지고 성경의 말씀으로 깊숙히 들어가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그 말씀 앞에서 자신의 삶을 그대로 내어놓는 방식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… ‘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인격적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’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으로 읽는 가운데 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‘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주관적인 것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’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과 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‘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객관적인 것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’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이 무관하지 않고 서로 연관된 현실로 만난다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… 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말씀을 통해 나의 삶을 읽고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나의 삶을 가지고 말씀을 읽는 해석학적 순환원리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…”</a:t>
            </a:r>
            <a:endParaRPr lang="ko-KR" altLang="en-U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C00000"/>
                </a:solidFill>
              </a:rPr>
              <a:t>주희</a:t>
            </a:r>
            <a:r>
              <a:rPr lang="en-US" altLang="ko-KR" b="1" dirty="0">
                <a:solidFill>
                  <a:srgbClr val="C00000"/>
                </a:solidFill>
              </a:rPr>
              <a:t>(</a:t>
            </a:r>
            <a:r>
              <a:rPr lang="ko-KR" altLang="en-US" b="1" dirty="0">
                <a:solidFill>
                  <a:srgbClr val="C00000"/>
                </a:solidFill>
              </a:rPr>
              <a:t>朱熹</a:t>
            </a:r>
            <a:r>
              <a:rPr lang="en-US" altLang="ko-KR" b="1" dirty="0">
                <a:solidFill>
                  <a:srgbClr val="C00000"/>
                </a:solidFill>
              </a:rPr>
              <a:t>)</a:t>
            </a:r>
            <a:r>
              <a:rPr kumimoji="1" lang="en-US" altLang="ko-KR" b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: </a:t>
            </a:r>
            <a:br>
              <a:rPr kumimoji="1" lang="en-US" altLang="ko-KR" b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kumimoji="1" lang="ko-KR" altLang="en-US" b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돌이켜 자기에게서 찾음 </a:t>
            </a:r>
            <a:r>
              <a:rPr kumimoji="1" lang="en-US" altLang="ko-KR" b="1" dirty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(</a:t>
            </a:r>
            <a:r>
              <a:rPr lang="ko-KR" altLang="en-US" b="1" dirty="0">
                <a:solidFill>
                  <a:srgbClr val="C00000"/>
                </a:solidFill>
              </a:rPr>
              <a:t>反求諸己</a:t>
            </a:r>
            <a:r>
              <a:rPr lang="en-US" altLang="ko-KR" b="1" dirty="0">
                <a:solidFill>
                  <a:srgbClr val="C00000"/>
                </a:solidFill>
              </a:rPr>
              <a:t>)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“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스스로 생각하고 스스로 판단하는 활동이 있어야 한다고 생각합니다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남의 이야기로 성경을 읽는 것이 아니라 스스로 생각하고 스스로 돌아보아야 하지요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그렇지 않고서는 성경을 나에게 적용할 수 없습니다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… 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상상력 없이는 성경을 인격적으로 읽을 수 없습니다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.”</a:t>
            </a:r>
            <a:endParaRPr lang="ko-KR" altLang="en-US" sz="4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계승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연속성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과 단절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불연속성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ko-KR" alt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643192" cy="45259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Ralph Winter: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“19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세기 선교와 결별하라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!”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—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가부장적 선교의 종결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토착 신앙공동체의 자결권 존중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자신학화 배려 및 격려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Jonathan </a:t>
            </a:r>
            <a:r>
              <a:rPr lang="en-US" altLang="ko-KR" sz="4000" b="1" dirty="0" err="1">
                <a:latin typeface="Arial" pitchFamily="34" charset="0"/>
                <a:cs typeface="Arial" pitchFamily="34" charset="0"/>
              </a:rPr>
              <a:t>Ingleby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Beyond Empire: </a:t>
            </a:r>
            <a:r>
              <a:rPr lang="en-US" altLang="ko-KR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Postcolonialism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Mission in a Global Context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ko-KR" altLang="en-US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보편신학을 향한 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원탁대화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아직 완성된 신학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보편신학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은 없다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!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하나님의 모자이크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다양하고 고유한 모양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크기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색깔을 가진 유리조각들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지역신학들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이 글로벌 원탁에 둘러앉을 때 비로소 완성된 그림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보편신학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이 기능해진다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ea typeface="맑은 고딕"/>
                <a:cs typeface="Arial" pitchFamily="34" charset="0"/>
              </a:rPr>
              <a:t>━</a:t>
            </a:r>
            <a:r>
              <a:rPr lang="ko-KR" altLang="en-US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거룩한 공교회</a:t>
            </a:r>
            <a:r>
              <a:rPr lang="en-US" altLang="ko-KR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(the holy universal church)</a:t>
            </a:r>
            <a:r>
              <a:rPr lang="ko-KR" altLang="en-US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의 유기적</a:t>
            </a:r>
            <a:r>
              <a:rPr lang="en-US" altLang="ko-KR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수평적</a:t>
            </a:r>
            <a:r>
              <a:rPr lang="en-US" altLang="ko-KR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이타적 대화</a:t>
            </a:r>
            <a:endParaRPr lang="ko-KR" altLang="en-US" sz="40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토론 질문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25658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latin typeface="Arial" pitchFamily="34" charset="0"/>
                <a:cs typeface="Arial" pitchFamily="34" charset="0"/>
              </a:rPr>
              <a:t>자신학화 개념을 자신의 말로 정의해보고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ko-KR" sz="4000" b="1" dirty="0">
                <a:latin typeface="Arial" pitchFamily="34" charset="0"/>
                <a:cs typeface="Arial" pitchFamily="34" charset="0"/>
              </a:rPr>
              <a:t>그 의의와 필요성에 대해 설명하시오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.</a:t>
            </a:r>
            <a:endParaRPr lang="ko-KR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이 글에 나오는 여러 개념들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상황화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문화상대주의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혼합주의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비판적 상황화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지역신학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보편신학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3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자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-4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자원리 등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이 자신학화 개념과 어떻게 연관되는지 설명해 보시오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ko-KR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들어가며</a:t>
            </a:r>
            <a:b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자신학화 필요를 생각하게 된 계기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484784"/>
            <a:ext cx="8229600" cy="5328592"/>
          </a:xfrm>
        </p:spPr>
        <p:txBody>
          <a:bodyPr>
            <a:normAutofit/>
          </a:bodyPr>
          <a:lstStyle/>
          <a:p>
            <a:r>
              <a:rPr lang="ko-KR" altLang="en-US" sz="4000" b="1" dirty="0">
                <a:cs typeface="Arial" pitchFamily="34" charset="0"/>
              </a:rPr>
              <a:t>자기 옷 아닌 남의 옷</a:t>
            </a:r>
            <a:r>
              <a:rPr lang="ko-KR" altLang="en-US" sz="4000" b="1" dirty="0">
                <a:latin typeface="맑은 고딕"/>
                <a:ea typeface="맑은 고딕"/>
                <a:cs typeface="Arial" pitchFamily="34" charset="0"/>
              </a:rPr>
              <a:t>━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어린애의 부흥사 코스프레에 열광하는 교회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회심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altLang="ko-KR" sz="4000" b="1" dirty="0" err="1">
                <a:latin typeface="Arial" pitchFamily="34" charset="0"/>
                <a:cs typeface="Arial" pitchFamily="34" charset="0"/>
              </a:rPr>
              <a:t>metanoia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내적 변화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인가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외형적 종교 갈아타기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개종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인가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? 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우리의 목회와 선교는 진정한 회심의 열매를 얻었는가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열매로 판단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/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평가되는 나무</a:t>
            </a:r>
            <a:r>
              <a:rPr lang="en-US" altLang="ko-KR" sz="4000" b="1" dirty="0">
                <a:latin typeface="맑은 고딕"/>
                <a:ea typeface="맑은 고딕"/>
                <a:cs typeface="Arial" pitchFamily="34" charset="0"/>
              </a:rPr>
              <a:t>━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성경이 말하는 회심의 열매는 무엇인가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ko-KR" altLang="en-US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역사적</a:t>
            </a:r>
            <a:r>
              <a:rPr lang="en-US" altLang="ko-KR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o-KR" altLang="en-US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상황적 배경</a:t>
            </a:r>
            <a:b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선교적 상황화 여정의 산물</a:t>
            </a:r>
            <a:endParaRPr lang="ko-KR" alt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748464" cy="4525963"/>
          </a:xfrm>
        </p:spPr>
        <p:txBody>
          <a:bodyPr>
            <a:noAutofit/>
          </a:bodyPr>
          <a:lstStyle/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선교와 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문화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인류학의 해묵은 갈등</a:t>
            </a:r>
            <a:endParaRPr lang="en-US" altLang="ko-KR" sz="4000" b="1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Colonial DNA: 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문화 파괴 및 침식</a:t>
            </a:r>
            <a:endParaRPr lang="en-US" altLang="ko-KR" sz="4000" b="1" dirty="0"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이분법적 접근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(‘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거대 반동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’): 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신학과 인문학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특별계시와 일반계시의 분리</a:t>
            </a:r>
            <a:endParaRPr lang="en-US" altLang="ko-KR" sz="4000" b="1" dirty="0"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값비싼 시행착오 지불하며 발전한 선교적 상황화 논의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통전적 접근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280920" cy="5400600"/>
          </a:xfrm>
        </p:spPr>
        <p:txBody>
          <a:bodyPr>
            <a:normAutofit/>
          </a:bodyPr>
          <a:lstStyle/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간하배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선교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인류학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신학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자간의 대화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altLang="ko-KR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trialogue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)”</a:t>
            </a:r>
            <a:endParaRPr lang="en-US" altLang="ko-KR" sz="13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히버트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o-KR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선교적 소양을 갖춘 인류학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인류학적 소양을 갖춘 선교학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(a </a:t>
            </a:r>
            <a:r>
              <a:rPr lang="en-US" altLang="ko-KR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missionally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-informed anthropology and an anthropologically-informed </a:t>
            </a:r>
            <a:r>
              <a:rPr lang="en-US" altLang="ko-KR" sz="4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missiology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)”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ko-KR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상황화를 넘어 보편신학으로</a:t>
            </a:r>
            <a:endParaRPr lang="ko-KR" altLang="ko-K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1309"/>
            <a:ext cx="9144000" cy="4525963"/>
          </a:xfrm>
        </p:spPr>
        <p:txBody>
          <a:bodyPr>
            <a:noAutofit/>
          </a:bodyPr>
          <a:lstStyle/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지역신학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(local theology)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과 보편신학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(meta-theology)</a:t>
            </a:r>
          </a:p>
          <a:p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보편신학은 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초문화신학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altLang="ko-KR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transcultural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theology) </a:t>
            </a:r>
            <a:r>
              <a:rPr lang="ko-KR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또는 글로벌신학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(global theology)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으로도 불린다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1143000"/>
          </a:xfrm>
        </p:spPr>
        <p:txBody>
          <a:bodyPr/>
          <a:lstStyle/>
          <a:p>
            <a:r>
              <a:rPr lang="ko-KR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상황화를 넘어 보편신학으로</a:t>
            </a:r>
            <a:endParaRPr lang="ko-KR" altLang="ko-K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532440" cy="4525963"/>
          </a:xfrm>
        </p:spPr>
        <p:txBody>
          <a:bodyPr>
            <a:noAutofit/>
          </a:bodyPr>
          <a:lstStyle/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지역신학의 필요와 한계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: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상황화를 거쳐 탄생하는 지역신학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절대적 문화상대성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에 기반한 지역신학이 빠지기 쉬운 혼합주의 함정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13792"/>
            <a:ext cx="8064896" cy="1143000"/>
          </a:xfrm>
        </p:spPr>
        <p:txBody>
          <a:bodyPr>
            <a:noAutofit/>
          </a:bodyPr>
          <a:lstStyle/>
          <a:p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반면교사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‘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제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의 물결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및 종족신학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종족해석학 시도의 함정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죄로 오염된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상대적 문화의 절대화로 인한 혼합주의 초래</a:t>
            </a:r>
            <a:endParaRPr lang="en-US" altLang="ko-KR" sz="4000" b="1" dirty="0"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객관적 진리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성경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보다 주관적 문화 강조로 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진리의 성령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의 역사를 혼잡케하는 오류</a:t>
            </a:r>
            <a:endParaRPr lang="en-US" altLang="ko-KR" sz="4000" b="1" dirty="0"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보편신학보다 지역신학을 우위에 두는 오류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대안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o-KR" alt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비판적 상황화와 보편신학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문화는 상대적이지만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모든 문화는 구속받아야 할 타락한 문화다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.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문화의 포로이자 해방자인 복음</a:t>
            </a:r>
            <a:r>
              <a:rPr lang="en-US" altLang="ko-K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“The Gospel as Prisoner and Liberator of Culture” (A. Walls)</a:t>
            </a:r>
            <a:endParaRPr lang="en-US" altLang="ko-KR" sz="4000" b="1" i="1" dirty="0">
              <a:latin typeface="Arial" pitchFamily="34" charset="0"/>
              <a:cs typeface="Arial" pitchFamily="34" charset="0"/>
            </a:endParaRPr>
          </a:p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지역신학들의 대화와 상호작용을 통한 보편신학의 추구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; 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보편신학에 기반한 지역신학들 평가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-</a:t>
            </a:r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교정</a:t>
            </a:r>
            <a:endParaRPr lang="en-US" altLang="ko-KR" sz="4000" b="1" dirty="0">
              <a:latin typeface="Arial" pitchFamily="34" charset="0"/>
              <a:cs typeface="Arial" pitchFamily="34" charset="0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ko-KR" altLang="en-US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토착 해석공동체의 자신학화</a:t>
            </a:r>
            <a:br>
              <a:rPr lang="en-US" altLang="ko-KR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보편신학의 선결요건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805264"/>
          </a:xfrm>
        </p:spPr>
        <p:txBody>
          <a:bodyPr>
            <a:normAutofit/>
          </a:bodyPr>
          <a:lstStyle/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김창옥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홀로 설</a:t>
            </a:r>
            <a:r>
              <a:rPr lang="en-US" altLang="ko-KR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ko-KR" altLang="en-US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지역신학</a:t>
            </a:r>
            <a:r>
              <a:rPr lang="en-US" altLang="ko-KR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altLang="ko-KR" sz="4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수 있어야 더불어 설</a:t>
            </a:r>
            <a:r>
              <a:rPr lang="en-US" altLang="ko-KR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ko-KR" altLang="en-US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보편신학</a:t>
            </a:r>
            <a:r>
              <a:rPr lang="en-US" altLang="ko-KR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ko-KR" altLang="en-US" sz="40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수 있습니다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r>
              <a:rPr lang="ko-KR" altLang="en-US" sz="4000" b="1" dirty="0">
                <a:latin typeface="Arial" pitchFamily="34" charset="0"/>
                <a:cs typeface="Arial" pitchFamily="34" charset="0"/>
              </a:rPr>
              <a:t>강영안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:, </a:t>
            </a:r>
            <a:r>
              <a:rPr lang="en-US" altLang="ko-KR" sz="4000" b="1" dirty="0">
                <a:latin typeface="맑은 고딕"/>
                <a:ea typeface="맑은 고딕"/>
                <a:cs typeface="Arial" pitchFamily="34" charset="0"/>
              </a:rPr>
              <a:t>『</a:t>
            </a:r>
            <a:r>
              <a:rPr lang="ko-KR" altLang="en-US" sz="4000" b="1" i="1" dirty="0">
                <a:latin typeface="Arial" pitchFamily="34" charset="0"/>
                <a:cs typeface="Arial" pitchFamily="34" charset="0"/>
              </a:rPr>
              <a:t>읽는다는 것</a:t>
            </a:r>
            <a:r>
              <a:rPr lang="en-US" altLang="ko-KR" sz="4000" b="1" dirty="0">
                <a:latin typeface="맑은 고딕"/>
                <a:ea typeface="맑은 고딕"/>
                <a:cs typeface="Arial" pitchFamily="34" charset="0"/>
              </a:rPr>
              <a:t>』</a:t>
            </a:r>
            <a:r>
              <a:rPr lang="en-US" altLang="ko-KR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쓴 사람과 읽는 사람 사이에 모종의 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지평 융합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이 발생합니다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ko-KR" altLang="en-U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저자가 말하려고 하는 주제와 가리키는 현실에 독자가 함께 참여하여 자신의 삶과 현실을 통해 읽고 이해하고 삶으로 옮기는 것입니다</a:t>
            </a:r>
            <a:r>
              <a:rPr lang="en-US" altLang="ko-KR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.”</a:t>
            </a:r>
            <a:endParaRPr lang="en-US" altLang="ko-K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1381</Words>
  <Application>Microsoft Office PowerPoint</Application>
  <PresentationFormat>화면 슬라이드 쇼(4:3)</PresentationFormat>
  <Paragraphs>81</Paragraphs>
  <Slides>16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Wingdings</vt:lpstr>
      <vt:lpstr>Office Theme</vt:lpstr>
      <vt:lpstr>자신학화 논의의 배경과 의의</vt:lpstr>
      <vt:lpstr>들어가며 자신학화 필요를 생각하게 된 계기</vt:lpstr>
      <vt:lpstr>역사적-상황적 배경 선교적 상황화 여정의 산물</vt:lpstr>
      <vt:lpstr>통전적 접근</vt:lpstr>
      <vt:lpstr>상황화를 넘어 보편신학으로</vt:lpstr>
      <vt:lpstr>상황화를 넘어 보편신학으로</vt:lpstr>
      <vt:lpstr>반면교사: ‘제3의 물결’ 및 종족신학, 종족해석학 시도의 함정</vt:lpstr>
      <vt:lpstr>대안: 비판적 상황화와 보편신학</vt:lpstr>
      <vt:lpstr>토착 해석공동체의 자신학화 보편신학의 선결요건</vt:lpstr>
      <vt:lpstr>이해-해석의 문제와 해결요건</vt:lpstr>
      <vt:lpstr>“율법에 무엇이라 기록되었으며, 네가 어떻게 읽느냐?”(눅 10:26) </vt:lpstr>
      <vt:lpstr>Bonhoeffer의 ‘인격적 성경 읽기’</vt:lpstr>
      <vt:lpstr>주희(朱熹):  돌이켜 자기에게서 찾음 (反求諸己)</vt:lpstr>
      <vt:lpstr>계승(연속성)과 단절(불연속성)</vt:lpstr>
      <vt:lpstr>보편신학을 향한 원탁대화</vt:lpstr>
      <vt:lpstr>토론 질문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자신학화 논의의 배경과 의의</dc:title>
  <dc:creator>Minyoung Jung</dc:creator>
  <cp:lastModifiedBy>kwon sung chan</cp:lastModifiedBy>
  <cp:revision>117</cp:revision>
  <dcterms:created xsi:type="dcterms:W3CDTF">2020-08-29T07:16:13Z</dcterms:created>
  <dcterms:modified xsi:type="dcterms:W3CDTF">2020-09-07T05:37:47Z</dcterms:modified>
</cp:coreProperties>
</file>